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84" r:id="rId3"/>
    <p:sldId id="314" r:id="rId4"/>
    <p:sldId id="358" r:id="rId5"/>
    <p:sldId id="262" r:id="rId6"/>
    <p:sldId id="269" r:id="rId7"/>
    <p:sldId id="335" r:id="rId8"/>
    <p:sldId id="294" r:id="rId9"/>
    <p:sldId id="295" r:id="rId10"/>
    <p:sldId id="315" r:id="rId11"/>
    <p:sldId id="304" r:id="rId12"/>
    <p:sldId id="319" r:id="rId13"/>
    <p:sldId id="318" r:id="rId14"/>
    <p:sldId id="320" r:id="rId15"/>
    <p:sldId id="321" r:id="rId16"/>
    <p:sldId id="322" r:id="rId17"/>
    <p:sldId id="323" r:id="rId18"/>
    <p:sldId id="336" r:id="rId19"/>
    <p:sldId id="316" r:id="rId20"/>
    <p:sldId id="356" r:id="rId21"/>
    <p:sldId id="357" r:id="rId22"/>
    <p:sldId id="338" r:id="rId23"/>
    <p:sldId id="340" r:id="rId24"/>
    <p:sldId id="333" r:id="rId25"/>
    <p:sldId id="341" r:id="rId26"/>
    <p:sldId id="332" r:id="rId27"/>
    <p:sldId id="334" r:id="rId28"/>
    <p:sldId id="337" r:id="rId29"/>
    <p:sldId id="302" r:id="rId30"/>
    <p:sldId id="331" r:id="rId31"/>
    <p:sldId id="330" r:id="rId32"/>
    <p:sldId id="342" r:id="rId33"/>
    <p:sldId id="309" r:id="rId34"/>
    <p:sldId id="355" r:id="rId35"/>
    <p:sldId id="305" r:id="rId36"/>
    <p:sldId id="354" r:id="rId37"/>
    <p:sldId id="296" r:id="rId38"/>
    <p:sldId id="353" r:id="rId39"/>
    <p:sldId id="308" r:id="rId40"/>
    <p:sldId id="313" r:id="rId41"/>
    <p:sldId id="310" r:id="rId42"/>
    <p:sldId id="352" r:id="rId43"/>
    <p:sldId id="303" r:id="rId44"/>
    <p:sldId id="350" r:id="rId45"/>
    <p:sldId id="349" r:id="rId46"/>
    <p:sldId id="351" r:id="rId47"/>
    <p:sldId id="346" r:id="rId48"/>
    <p:sldId id="325" r:id="rId49"/>
    <p:sldId id="312" r:id="rId50"/>
    <p:sldId id="347" r:id="rId51"/>
    <p:sldId id="348" r:id="rId52"/>
    <p:sldId id="277" r:id="rId53"/>
    <p:sldId id="290" r:id="rId54"/>
  </p:sldIdLst>
  <p:sldSz cx="9144000" cy="6858000" type="screen4x3"/>
  <p:notesSz cx="7099300" cy="10234613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336"/>
    <a:srgbClr val="CC6600"/>
    <a:srgbClr val="9900FF"/>
    <a:srgbClr val="6600FF"/>
    <a:srgbClr val="23236B"/>
    <a:srgbClr val="FF6699"/>
    <a:srgbClr val="FF5050"/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 autoAdjust="0"/>
    <p:restoredTop sz="90962" autoAdjust="0"/>
  </p:normalViewPr>
  <p:slideViewPr>
    <p:cSldViewPr>
      <p:cViewPr varScale="1">
        <p:scale>
          <a:sx n="105" d="100"/>
          <a:sy n="105" d="100"/>
        </p:scale>
        <p:origin x="19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1D0BE08-B76D-4A2D-8FCD-737EDB6758C0}" type="datetimeFigureOut">
              <a:rPr lang="nl-NL" smtClean="0"/>
              <a:pPr/>
              <a:t>2-5-2017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6119970-8FD4-4B9D-9B3B-B68945B03B7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fld id="{DC2288C6-DEAE-464B-83E3-781F8C1DD6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83FC9-EA51-4479-9C0C-FBD0FDE9D177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Vaste dia, te projecteren tijdens binnenkomen publiek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83A1F-DE74-4AB2-8A55-81398EA4D029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83A1F-DE74-4AB2-8A55-81398EA4D029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83A1F-DE74-4AB2-8A55-81398EA4D029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Arial" pitchFamily="34" charset="0"/>
              </a:rPr>
              <a:t>Handen</a:t>
            </a:r>
            <a:r>
              <a:rPr lang="en-US" baseline="0" dirty="0" smtClean="0">
                <a:latin typeface="Arial" pitchFamily="34" charset="0"/>
              </a:rPr>
              <a:t> </a:t>
            </a:r>
            <a:r>
              <a:rPr lang="en-US" baseline="0" dirty="0" err="1" smtClean="0">
                <a:latin typeface="Arial" pitchFamily="34" charset="0"/>
              </a:rPr>
              <a:t>uit</a:t>
            </a:r>
            <a:r>
              <a:rPr lang="en-US" baseline="0" dirty="0" smtClean="0">
                <a:latin typeface="Arial" pitchFamily="34" charset="0"/>
              </a:rPr>
              <a:t> de </a:t>
            </a:r>
            <a:r>
              <a:rPr lang="en-US" baseline="0" dirty="0" err="1" smtClean="0">
                <a:latin typeface="Arial" pitchFamily="34" charset="0"/>
              </a:rPr>
              <a:t>mouwen</a:t>
            </a:r>
            <a:r>
              <a:rPr lang="en-US" baseline="0" dirty="0" smtClean="0">
                <a:latin typeface="Arial" pitchFamily="34" charset="0"/>
              </a:rPr>
              <a:t>, </a:t>
            </a:r>
            <a:r>
              <a:rPr lang="en-US" baseline="0" dirty="0" err="1" smtClean="0">
                <a:latin typeface="Arial" pitchFamily="34" charset="0"/>
              </a:rPr>
              <a:t>idop</a:t>
            </a:r>
            <a:r>
              <a:rPr lang="en-US" baseline="0" dirty="0" smtClean="0">
                <a:latin typeface="Arial" pitchFamily="34" charset="0"/>
              </a:rPr>
              <a:t> </a:t>
            </a:r>
            <a:r>
              <a:rPr lang="en-US" baseline="0" dirty="0" err="1" smtClean="0">
                <a:latin typeface="Arial" pitchFamily="34" charset="0"/>
              </a:rPr>
              <a:t>geen</a:t>
            </a:r>
            <a:r>
              <a:rPr lang="en-US" baseline="0" dirty="0" smtClean="0">
                <a:latin typeface="Arial" pitchFamily="34" charset="0"/>
              </a:rPr>
              <a:t> </a:t>
            </a:r>
            <a:r>
              <a:rPr lang="en-US" baseline="0" dirty="0" err="1" smtClean="0">
                <a:latin typeface="Arial" pitchFamily="34" charset="0"/>
              </a:rPr>
              <a:t>papieren</a:t>
            </a:r>
            <a:r>
              <a:rPr lang="en-US" baseline="0" dirty="0" smtClean="0">
                <a:latin typeface="Arial" pitchFamily="34" charset="0"/>
              </a:rPr>
              <a:t> </a:t>
            </a:r>
            <a:r>
              <a:rPr lang="en-US" baseline="0" dirty="0" err="1" smtClean="0">
                <a:latin typeface="Arial" pitchFamily="34" charset="0"/>
              </a:rPr>
              <a:t>tijger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A27C9-4ABD-44AF-883A-1A060082EAA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136C4-FF39-48B2-803F-C8DD8591E6FA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35E1F-9464-4D93-872D-1EEA762BA88B}" type="slidenum">
              <a:rPr lang="en-US">
                <a:latin typeface="Arial" pitchFamily="34" charset="0"/>
              </a:rPr>
              <a:pPr/>
              <a:t>53</a:t>
            </a:fld>
            <a:endParaRPr lang="en-US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Start pagina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A775C-713F-4340-80E7-1A0BC190598A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Arial" pitchFamily="34" charset="0"/>
              </a:rPr>
              <a:t>Voorbeeld</a:t>
            </a:r>
            <a:r>
              <a:rPr lang="en-US" dirty="0" smtClean="0">
                <a:latin typeface="Arial" pitchFamily="34" charset="0"/>
              </a:rPr>
              <a:t> van </a:t>
            </a:r>
            <a:r>
              <a:rPr lang="en-US" dirty="0" err="1" smtClean="0">
                <a:latin typeface="Arial" pitchFamily="34" charset="0"/>
              </a:rPr>
              <a:t>volgdia’s</a:t>
            </a:r>
            <a:r>
              <a:rPr lang="en-US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NB: </a:t>
            </a:r>
            <a:r>
              <a:rPr lang="en-US" dirty="0" err="1" smtClean="0">
                <a:latin typeface="Arial" pitchFamily="34" charset="0"/>
              </a:rPr>
              <a:t>nieuwe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dia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maken</a:t>
            </a:r>
            <a:r>
              <a:rPr lang="en-US" dirty="0" smtClean="0">
                <a:latin typeface="Arial" pitchFamily="34" charset="0"/>
              </a:rPr>
              <a:t> met </a:t>
            </a:r>
            <a:r>
              <a:rPr lang="en-US" dirty="0" err="1" smtClean="0">
                <a:latin typeface="Arial" pitchFamily="34" charset="0"/>
              </a:rPr>
              <a:t>dia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dupliceren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052F7-5CFB-4E0D-BD20-463263081F46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Voorbeeld van volgdia’s.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NB: nieuwe dia maken met dia dupliceren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5AD06-F21B-4529-BCE5-D7745C2670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EF66-5B57-4694-9319-081E51A92D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33880-EB11-4466-82B5-DF96F746A1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60F33-9C2E-4EB3-B043-B512F43BAF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194B-C150-4854-BB18-36938896AD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3A195-5125-4C1D-8B95-FF5655129F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B205-ABF4-4628-AB36-EA250B6028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ED5ED-A1CC-454F-A343-40DD61C693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EE96C-0247-4E2C-AE8D-E8004F61F6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8E3C0-DAEE-42C9-BAC8-597B8F24FF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D731-F350-457A-86D2-CF15E4596C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415C0936-7D17-4AAE-ADA7-0C2FA12283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://www.dorpsraadvelp.com/" TargetMode="Externa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2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orpsraadvelp@live.nl" TargetMode="External"/><Relationship Id="rId5" Type="http://schemas.openxmlformats.org/officeDocument/2006/relationships/hyperlink" Target="http://www.grave.nl/" TargetMode="External"/><Relationship Id="rId4" Type="http://schemas.openxmlformats.org/officeDocument/2006/relationships/hyperlink" Target="http://www.dorpsraadvelp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2052" name="Picture 5" descr="ggrave_iDop_pp_01_welk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39750" y="4005263"/>
            <a:ext cx="799269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lnSpc>
                <a:spcPts val="35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Trebuchet MS" pitchFamily="34" charset="0"/>
              </a:rPr>
              <a:t>Inwonersbijeenkomst</a:t>
            </a:r>
            <a:r>
              <a:rPr lang="en-US" sz="30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rebuchet MS" pitchFamily="34" charset="0"/>
              </a:rPr>
              <a:t>i</a:t>
            </a:r>
            <a:r>
              <a:rPr lang="en-US" sz="3000" dirty="0" err="1" smtClean="0">
                <a:solidFill>
                  <a:schemeClr val="bg1"/>
                </a:solidFill>
                <a:latin typeface="Trebuchet MS" pitchFamily="34" charset="0"/>
              </a:rPr>
              <a:t>DOP</a:t>
            </a:r>
            <a:r>
              <a:rPr lang="en-US" sz="30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rebuchet MS" pitchFamily="34" charset="0"/>
              </a:rPr>
              <a:t>Velp</a:t>
            </a:r>
            <a:endParaRPr lang="en-US" sz="3000" dirty="0">
              <a:solidFill>
                <a:schemeClr val="bg1"/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</a:pPr>
            <a:r>
              <a:rPr lang="en-US" sz="3000" dirty="0" smtClean="0">
                <a:solidFill>
                  <a:schemeClr val="bg1"/>
                </a:solidFill>
                <a:latin typeface="Trebuchet MS" pitchFamily="34" charset="0"/>
              </a:rPr>
              <a:t>31 </a:t>
            </a:r>
            <a:r>
              <a:rPr lang="en-US" sz="3000" dirty="0" err="1" smtClean="0">
                <a:solidFill>
                  <a:schemeClr val="bg1"/>
                </a:solidFill>
                <a:latin typeface="Trebuchet MS" pitchFamily="34" charset="0"/>
              </a:rPr>
              <a:t>mei</a:t>
            </a:r>
            <a:r>
              <a:rPr lang="en-US" sz="3000" dirty="0" smtClean="0">
                <a:solidFill>
                  <a:schemeClr val="bg1"/>
                </a:solidFill>
                <a:latin typeface="Trebuchet MS" pitchFamily="34" charset="0"/>
              </a:rPr>
              <a:t> 2012</a:t>
            </a:r>
            <a:endParaRPr lang="en-US" sz="3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160240" cy="215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9552" y="836712"/>
            <a:ext cx="6477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Actiepunten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(de 11 van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Velp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lnSpc>
                <a:spcPts val="3000"/>
              </a:lnSpc>
              <a:spcBef>
                <a:spcPts val="0"/>
              </a:spcBef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Verbeteren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verkeersveiligheid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Herinrichting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Mariëndaalterrein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Nieuwbouw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richten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op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jong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oud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Opwaarderen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‘t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Trefpunt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Herinrichting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Tolschestraat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Waarborgen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continuïteitverenigingen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+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bevorderen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activiteiten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voorzieningen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ouderen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FontTx/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Praktische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voorzieningen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onderhoud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openbare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ruimte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FontTx/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Versterken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relatie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burger-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dorpsraad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-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gemeente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FontTx/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Versterken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recreatie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toerisme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457200" indent="-457200" algn="l" eaLnBrk="1" hangingPunct="1">
              <a:lnSpc>
                <a:spcPts val="3000"/>
              </a:lnSpc>
              <a:spcBef>
                <a:spcPts val="0"/>
              </a:spcBef>
              <a:buAutoNum type="arabicPeriod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Verplaatsen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000"/>
              </a:lnSpc>
              <a:spcBef>
                <a:spcPts val="0"/>
              </a:spcBef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000"/>
              </a:lnSpc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tabLst>
                <a:tab pos="3141663" algn="l"/>
              </a:tabLst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61950" lvl="7" indent="-342900">
              <a:tabLst>
                <a:tab pos="3140075" algn="l"/>
              </a:tabLs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	</a:t>
            </a: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" name="Picture 2" descr="C:\Users\Toshiba\Documents\01. HANS\dorpsraad velp\idop\kaartje zwaar verke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649282"/>
            <a:ext cx="3888432" cy="5022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N324 -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Tolschestraat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3074" name="Picture 2" descr="C:\Users\Toshiba\Documents\01. HANS\dorpsraad velp\idop\foto's Idop\DSC_0067_krp n324 tolschestra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204864"/>
            <a:ext cx="4230238" cy="2831540"/>
          </a:xfrm>
          <a:prstGeom prst="rect">
            <a:avLst/>
          </a:prstGeom>
          <a:noFill/>
        </p:spPr>
      </p:pic>
      <p:pic>
        <p:nvPicPr>
          <p:cNvPr id="3076" name="Picture 4" descr="C:\Users\Toshiba\Documents\01. HANS\dorpsraad velp\idop\foto's Idop\DSC_0063_n324_tolschst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4216375" cy="2822261"/>
          </a:xfrm>
          <a:prstGeom prst="rect">
            <a:avLst/>
          </a:prstGeom>
          <a:noFill/>
        </p:spPr>
      </p:pic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N324 – Gen.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Bonsweg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(‘de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Elft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’)</a:t>
            </a: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Kaartje met knelpunten</a:t>
            </a:r>
            <a:endParaRPr lang="nl-NL" dirty="0"/>
          </a:p>
        </p:txBody>
      </p:sp>
      <p:pic>
        <p:nvPicPr>
          <p:cNvPr id="2051" name="Picture 3" descr="C:\Users\Toshiba\Documents\01. HANS\dorpsraad velp\idop\foto's Idop\DSC_0070_kr_el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1844824"/>
            <a:ext cx="6696744" cy="4482513"/>
          </a:xfrm>
          <a:prstGeom prst="rect">
            <a:avLst/>
          </a:prstGeom>
          <a:noFill/>
        </p:spPr>
      </p:pic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Hoogveldscheweg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4098" name="Picture 2" descr="C:\Users\Toshiba\Documents\01. HANS\dorpsraad velp\idop\foto's Idop\DSC_0083_hoogveldschew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16831"/>
            <a:ext cx="6696744" cy="4482513"/>
          </a:xfrm>
          <a:prstGeom prst="rect">
            <a:avLst/>
          </a:prstGeom>
          <a:noFill/>
        </p:spPr>
      </p:pic>
      <p:pic>
        <p:nvPicPr>
          <p:cNvPr id="1026" name="Picture 2" descr="C:\Users\Toshiba\Documents\01. HANS\dorpsraad velp\idop\foto's Idop\lbvoertu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653136"/>
            <a:ext cx="260985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Hoogveldscheweg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-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Lageweg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5122" name="Picture 2" descr="C:\Users\Toshiba\Documents\01. HANS\dorpsraad velp\idop\foto's Idop\DSC_0084_hoogveldscheweg_lagew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88839"/>
            <a:ext cx="6696744" cy="4482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Bronckhorstweg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-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Hanenstraat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6146" name="Picture 2" descr="C:\Users\Toshiba\Documents\01. HANS\dorpsraad velp\idop\foto's Idop\DSC_0104_bronckhorstweg_hanenstra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060848"/>
            <a:ext cx="6624736" cy="443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Pastoriestraat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170" name="Picture 2" descr="C:\Users\Toshiba\Documents\01. HANS\dorpsraad velp\idop\foto's Idop\DSC_0119_pastoriestra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88840"/>
            <a:ext cx="6669827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doorgaand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zwaar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buFontTx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6" name="Afbeelding 5" descr="http://www.dorpsraadvelp.com/wp-content/uploads/2012/05/einde-velp-richting-maasdij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157192"/>
            <a:ext cx="6806530" cy="150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1" name="Picture 1" descr="C:\Users\Toshiba\Documents\01. HANS\dorpsraad velp\idop\foto's Idop\foto's voor in presentatie\tracto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9300" y="1844823"/>
            <a:ext cx="4333180" cy="2880785"/>
          </a:xfrm>
          <a:prstGeom prst="rect">
            <a:avLst/>
          </a:prstGeom>
          <a:noFill/>
        </p:spPr>
      </p:pic>
      <p:pic>
        <p:nvPicPr>
          <p:cNvPr id="76802" name="Picture 2" descr="C:\Users\Toshiba\Documents\01. HANS\dorpsraad velp\idop\foto's Idop\foto's voor in presentatie\tracto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4355976" cy="2895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514350" indent="-51435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verkeersveiligheid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initiatief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gemeente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/ KT)</a:t>
            </a:r>
          </a:p>
          <a:p>
            <a:r>
              <a:rPr lang="nl-NL" dirty="0" smtClean="0"/>
              <a:t>.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9024" y="1412776"/>
            <a:ext cx="87849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Lobby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provincie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aanpak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knelpunten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N324 </a:t>
            </a:r>
          </a:p>
          <a:p>
            <a:pPr marL="342900" indent="-342900" algn="l" eaLnBrk="1" hangingPunct="1">
              <a:buFont typeface="Wingdings" pitchFamily="2" charset="2"/>
              <a:buChar char="Ø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Aanpak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onveilige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kruisingen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Velp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roblematiek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zwaar verkeer Maasdijk – N324 in beeld</a:t>
            </a:r>
            <a:b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brengen + oplossingen </a:t>
            </a:r>
            <a:b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Snelheidscontroles en/of maatregelen 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Tolschestraat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</a:t>
            </a:r>
            <a:b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Bronckhorstweg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 Pastoriestraat en wegen in buitengebied</a:t>
            </a:r>
            <a:b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Afbeelding 6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95536" y="332656"/>
            <a:ext cx="19444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395536" y="836613"/>
            <a:ext cx="662121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>
                <a:solidFill>
                  <a:schemeClr val="bg1"/>
                </a:solidFill>
                <a:latin typeface="Trebuchet MS" pitchFamily="34" charset="0"/>
              </a:rPr>
              <a:t>Agenda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1412875"/>
            <a:ext cx="79756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tabLst>
                <a:tab pos="36036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20:00 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uur	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Welkom door Jack van Tuyn (DRV)</a:t>
            </a:r>
          </a:p>
          <a:p>
            <a:pPr algn="l" eaLnBrk="1" hangingPunct="1">
              <a:lnSpc>
                <a:spcPts val="4000"/>
              </a:lnSpc>
              <a:tabLst>
                <a:tab pos="36036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20:05 uur	Convenant wijk- en dorpsraden</a:t>
            </a: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20:15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uur	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Toelichting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iDOP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door Hans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Willekes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(DRV)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</a:p>
          <a:p>
            <a:pPr lvl="1" algn="l" eaLnBrk="1" hangingPunct="1">
              <a:buFont typeface="Arial" pitchFamily="34" charset="0"/>
              <a:buChar char="•"/>
              <a:tabLst>
                <a:tab pos="290513" algn="l"/>
              </a:tabLst>
              <a:defRPr/>
            </a:pPr>
            <a:endParaRPr lang="nl-NL" sz="8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20.50 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uur	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reactie van het College / gemeenteraad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               op het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iDOP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Velp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21.00 uur	Vragen aan/van College en raad </a:t>
            </a: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22.00 uur	Afsluiting</a:t>
            </a:r>
            <a:endParaRPr lang="nl-NL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" name="Afbeelding 6" descr="nieuw velp.png"/>
          <p:cNvPicPr/>
          <p:nvPr/>
        </p:nvPicPr>
        <p:blipFill>
          <a:blip r:embed="rId5" cstate="print"/>
          <a:srcRect t="15725" r="28046" b="20841"/>
          <a:stretch>
            <a:fillRect/>
          </a:stretch>
        </p:blipFill>
        <p:spPr>
          <a:xfrm rot="16200000">
            <a:off x="1727684" y="368660"/>
            <a:ext cx="4608512" cy="684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51520" y="1412776"/>
            <a:ext cx="71287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spcAft>
                <a:spcPts val="600"/>
              </a:spcAft>
            </a:pPr>
            <a:r>
              <a:rPr lang="nl-N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Veel ontwikkelingen onbekend bij 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Velpenaar</a:t>
            </a: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Verkeerssituatie is onveilig en onoverzichtelijk 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Onderhoudsstaat infrastructuur / 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verrommeling</a:t>
            </a: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Leerlingenaantal school loopt terug</a:t>
            </a:r>
            <a:endParaRPr lang="nl-NL" sz="9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Picture 2" descr="C:\Users\Toshiba\Documents\01. HANS\dorpsraad velp\idop\foto's Idop\school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7252122" cy="2419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026" name="Picture 2" descr="C:\Users\Toshiba\Documents\01. HANS\dorpsraad velp\idop\foto's Idop\md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6"/>
            <a:ext cx="6777405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3074" name="Picture 2" descr="C:\Users\Toshiba\Documents\01. HANS\dorpsraad velp\idop\foto's Idop\mdt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5"/>
            <a:ext cx="6696744" cy="4482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7410" name="Picture 2" descr="C:\Users\Toshiba\Documents\01. HANS\dorpsraad velp\idop\foto's Idop\DSC_0031_lichtmast marienda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3323893" cy="4965799"/>
          </a:xfrm>
          <a:prstGeom prst="rect">
            <a:avLst/>
          </a:prstGeom>
          <a:noFill/>
        </p:spPr>
      </p:pic>
      <p:pic>
        <p:nvPicPr>
          <p:cNvPr id="17411" name="Picture 3" descr="C:\Users\Toshiba\Documents\01. HANS\dorpsraad velp\idop\foto's Idop\DSC_0049_lichtmas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412776"/>
            <a:ext cx="3325735" cy="496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705678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toegang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4098" name="Picture 2" descr="C:\Users\Toshiba\Documents\01. HANS\dorpsraad velp\idop\foto's Idop\mdt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84784"/>
            <a:ext cx="6624736" cy="443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Knelpunten toegang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6386" name="Picture 2" descr="C:\Users\Toshiba\Documents\01. HANS\dorpsraad velp\idop\foto's Idop\DSC_0026_fietsrou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5"/>
            <a:ext cx="6840760" cy="4578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Herinrichting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endParaRPr lang="nl-NL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" name="Picture 2" descr="C:\Users\Toshiba\Documents\01. HANS\dorpsraad velp\idop\kaartje mariendaal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628800"/>
            <a:ext cx="6624736" cy="5012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en-US" sz="2600" b="1" dirty="0" err="1" smtClean="0">
                <a:solidFill>
                  <a:schemeClr val="bg1"/>
                </a:solidFill>
                <a:latin typeface="Trebuchet MS" pitchFamily="34" charset="0"/>
              </a:rPr>
              <a:t>Actiepunten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nl-NL" sz="2800" b="1" dirty="0" err="1" smtClean="0">
                <a:solidFill>
                  <a:schemeClr val="bg1"/>
                </a:solidFill>
                <a:latin typeface="Trebuchet MS" pitchFamily="34" charset="0"/>
              </a:rPr>
              <a:t>Mariëndaalterrein</a:t>
            </a: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initiatief: gemeente, dorpsraad, werkgroep (KT)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nl-NL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Oprichten werkgroep </a:t>
            </a:r>
            <a:r>
              <a:rPr lang="nl-NL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Mariëndaalterrein</a:t>
            </a: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Opstellen gezamenlijke toekomstvisie door betrokkenen</a:t>
            </a:r>
            <a:b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Mogelijkheden en invulling evenemententerrein (kavelruil?)</a:t>
            </a:r>
            <a:b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Oplossen onveilige situaties; parkeerplaats beter benutten</a:t>
            </a:r>
            <a:b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Open communicatie over kwaliteit en </a:t>
            </a:r>
            <a:r>
              <a:rPr lang="nl-NL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ll-prognose</a:t>
            </a:r>
            <a: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school</a:t>
            </a:r>
            <a:br>
              <a:rPr lang="nl-N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Tijdelijk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netjes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inrichten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Mariëndaalterrein</a:t>
            </a:r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23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januari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55272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nieuwbouw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richten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op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jong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oud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  <a:endParaRPr lang="en-US" sz="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Jongeren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trekken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Behoefte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starters-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seniorenwoningen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Bouwen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met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regelmaat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naar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behoefte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Stagnatie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bouwontwikkelingen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Mariëndaalterrein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Dorpse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karakter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behouden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via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bouwstijl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bouwhoogte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4273" name="Picture 1" descr="C:\Users\Toshiba\Documents\01. HANS\dorpsraad velp\idop\foto's Idop\foto's voor in presentatie\ooievaarbo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1485165" cy="1800200"/>
          </a:xfrm>
          <a:prstGeom prst="rect">
            <a:avLst/>
          </a:prstGeom>
          <a:noFill/>
        </p:spPr>
      </p:pic>
      <p:pic>
        <p:nvPicPr>
          <p:cNvPr id="54274" name="Picture 2" descr="C:\Users\Toshiba\Documents\01. HANS\dorpsraad velp\idop\foto's Idop\foto's voor in presentatie\oudem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556792"/>
            <a:ext cx="2067149" cy="1375594"/>
          </a:xfrm>
          <a:prstGeom prst="rect">
            <a:avLst/>
          </a:prstGeom>
          <a:noFill/>
        </p:spPr>
      </p:pic>
      <p:pic>
        <p:nvPicPr>
          <p:cNvPr id="7" name="Afbeelding 6" descr="Logo Dorpsra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574675" y="323850"/>
            <a:ext cx="1765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539750" y="836613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Convenant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wijk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- en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dorpsraden</a:t>
            </a:r>
            <a:endParaRPr lang="en-US" sz="3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1412875"/>
            <a:ext cx="79756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7688" y="1565275"/>
            <a:ext cx="79756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Doel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bevorderen communicatie tussen gemeente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en dorpsraad / bewoners van Velp (betrokkenheid)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leefbaarheid in dorpen in stand houden/verbeteren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bewoners verantwoordelijkheid laten voelen voor hun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woon, werk- een leefomgeving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actieve betrokkenheid bewoners / meedenken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Nieuwbouw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richten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op</a:t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jong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oud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(KT/MT)</a:t>
            </a:r>
            <a:endParaRPr lang="en-US" sz="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852935"/>
            <a:ext cx="4824536" cy="32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539552" y="184482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Inventariseren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behoefte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nieuwbouwwoningen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gewenste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woningtype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5362" name="Picture 2" descr="C:\Users\Toshiba\Documents\01. HANS\dorpsraad velp\idop\foto's Idop\DSC_0129_afb vetwe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64903"/>
            <a:ext cx="6048672" cy="4048721"/>
          </a:xfrm>
          <a:prstGeom prst="rect">
            <a:avLst/>
          </a:prstGeom>
          <a:noFill/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2290" name="Picture 2" descr="C:\Users\Toshiba\Documents\01. HANS\dorpsraad velp\idop\kaartje woningbouw vel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764704"/>
            <a:ext cx="2590800" cy="2614613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Nieuwbouw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richten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op</a:t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jong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oud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(KT/MT)</a:t>
            </a:r>
            <a:endParaRPr lang="en-US" sz="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539552" y="1988840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Afbouwen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‘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Vetwei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’,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Hanenstraat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Nieuwbouw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richten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op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jong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oud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(KT)</a:t>
            </a:r>
            <a:endParaRPr lang="en-US" sz="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-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Opstellen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deelplan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Mariëndaalterrein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-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Bij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nieuwbouw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letten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op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dorpse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karakter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" name="Afbeelding 6" descr="woningbouw velp.jpg"/>
          <p:cNvPicPr/>
          <p:nvPr/>
        </p:nvPicPr>
        <p:blipFill>
          <a:blip r:embed="rId5" cstate="print"/>
          <a:srcRect l="4853" b="4147"/>
          <a:stretch>
            <a:fillRect/>
          </a:stretch>
        </p:blipFill>
        <p:spPr>
          <a:xfrm>
            <a:off x="467544" y="2780928"/>
            <a:ext cx="403244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4.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opwaarderen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‘t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Trefpunt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Trefpunt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meer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als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centrale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ontmoetingsplek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Diverse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voorzieningen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ontbreken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Invloed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DRV op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beheer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exploitatie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 descr="C:\Users\Toshiba\Documents\01. HANS\dorpsraad velp\idop\foto's Idop\trefp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80928"/>
            <a:ext cx="6118940" cy="3502584"/>
          </a:xfrm>
          <a:prstGeom prst="rect">
            <a:avLst/>
          </a:prstGeom>
          <a:noFill/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4.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opwaarderen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Trefpunt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Zoeken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naar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geschikte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vorm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beheer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exploitatie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Foyer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inrichten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als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café met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terras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ruime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openingstijden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Toestaan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kleinschalige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feesten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extra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activiteiten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Activiteiten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organiseren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verschillende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leeftijden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Realiseren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aanvullende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voorzieningen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(pin)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4098" name="Picture 2" descr="C:\Users\Toshiba\Documents\01. HANS\dorpsraad velp\idop\foto's Idop\carnav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01008"/>
            <a:ext cx="4796712" cy="3150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5.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Herinrichting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Tolschestraat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weinig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uitstraling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Gebrek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overzicht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/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rommelig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hoge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snelheid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(&gt; 30 km/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uur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Onveilige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kruisingen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http://www.dorpsraadvelp.com/wp-content/uploads/2012/05/Velp-snackbar-koolen-bosschebaa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7128792" cy="271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9847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5.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Herinrichting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Tolschestraat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 en MT)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Aangeven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financiële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kaders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randvoorwaarden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Oprichten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werkgroep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‘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Tolschestraat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’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Opstellen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plan van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aanpak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Uitvoeren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van het plan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170" name="Picture 2" descr="C:\Users\Toshiba\Documents\01. HANS\dorpsraad velp\idop\foto's Idop\klokkesto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220458" cy="2808312"/>
          </a:xfrm>
          <a:prstGeom prst="rect">
            <a:avLst/>
          </a:prstGeom>
          <a:noFill/>
        </p:spPr>
      </p:pic>
      <p:pic>
        <p:nvPicPr>
          <p:cNvPr id="3074" name="Picture 2" descr="C:\Users\Toshiba\Documents\01. HANS\dorpsraad velp\idop\foto's Idop\DSC_0126_kerkplein tol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764551"/>
            <a:ext cx="4248472" cy="2843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908720"/>
            <a:ext cx="69847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6. Knelpunt: waarborgen continuïteit</a:t>
            </a:r>
            <a:b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verenigingen + bevorderen activiteiten</a:t>
            </a:r>
            <a:endParaRPr lang="nl-NL" sz="12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spcAft>
                <a:spcPts val="600"/>
              </a:spcAft>
            </a:pPr>
            <a:endParaRPr lang="nl-NL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 om voortbestaan verenigingen (vrijwilligers) 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Behoefte aan jeugd- en dorpsbrede activiteiten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Meer bekendheid geven aan activiteiten </a:t>
            </a:r>
          </a:p>
          <a:p>
            <a:pPr marL="342900" indent="-342900" algn="l" eaLnBrk="1" hangingPunct="1"/>
            <a:r>
              <a:rPr lang="nl-NL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  <a:endParaRPr lang="nl-NL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nl-NL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6" name="Picture 2" descr="C:\Users\Toshiba\Documents\01. HANS\dorpsraad velp\idop\foto's Idop\foto's voor in presentatie\volleyb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212976"/>
            <a:ext cx="4569024" cy="342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908720"/>
            <a:ext cx="77768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6. Actiepunt: waarborgen continuïteit</a:t>
            </a:r>
            <a:b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nl-NL" sz="2800" b="1" dirty="0" smtClean="0">
                <a:solidFill>
                  <a:schemeClr val="bg1"/>
                </a:solidFill>
                <a:latin typeface="Trebuchet MS" pitchFamily="34" charset="0"/>
              </a:rPr>
              <a:t>verenigingen + bevorderen activiteiten (KT)</a:t>
            </a:r>
            <a:endParaRPr lang="nl-NL" sz="12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457200" indent="-457200" algn="l" eaLnBrk="1" hangingPunct="1">
              <a:spcAft>
                <a:spcPts val="600"/>
              </a:spcAft>
            </a:pPr>
            <a:endParaRPr lang="nl-NL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Samenwerking en afstemming activiteiten DRV + ver.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Nieuwe vrijwilligers zoeken (Radius/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Maatsch.stage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/jeugd)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Opzetten 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jeugdactiviteitencommissie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(inzet jongerenwerk)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Ondersteuning </a:t>
            </a:r>
            <a:r>
              <a:rPr lang="nl-N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jeugdactiviteitencommissie</a:t>
            </a: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Verbreden van activiteiten met Kerst (werkgroep)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Bekendheid activiteiten via website DRV</a:t>
            </a: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nl-NL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6" name="Picture 2" descr="C:\Users\Toshiba\Documents\01. HANS\dorpsraad velp\idop\foto's Idop\foto's voor in presentatie\volleyba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93096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7.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Zorg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voorzieningen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voor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ouderen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spcAft>
                <a:spcPts val="600"/>
              </a:spcAft>
            </a:pP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Knelpunt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Beter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benutten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zorgvoorzieningen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Velp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</a:t>
            </a:r>
            <a:endParaRPr lang="en-US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Onderzoek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mogelijkheden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organiseren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nacht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thuiswonende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Velpenaren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(KT/MT)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7" name="Picture 3" descr="C:\Users\Toshiba\Documents\01. HANS\dorpsraad velp\idop\foto's Idop\ouder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91657"/>
            <a:ext cx="4032448" cy="2677703"/>
          </a:xfrm>
          <a:prstGeom prst="rect">
            <a:avLst/>
          </a:prstGeom>
          <a:noFill/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574675" y="323850"/>
            <a:ext cx="1765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539750" y="836613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Convenant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wijk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- en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dorpsraden</a:t>
            </a:r>
            <a:endParaRPr lang="en-US" sz="3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1412875"/>
            <a:ext cx="7975600" cy="518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Functie, taken, bevoegdheden, samenwerking en</a:t>
            </a: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verantwoordelijkheden zijn vastgelegd.</a:t>
            </a: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Taken dorpsraad: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- intermediair tussen inwoners Velp en gemeente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vv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;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- klankbord- en activiteitenfunctie; 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- behartigen belangen inwoners Velp;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- (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)gevraagd adviseren richting gemeente;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ondertekening convenant door College B&amp;W en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vicevoorzitter / secretaris Dorpsraad Velp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6967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8.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Praktische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voorzieningen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onderhoud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	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openbare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ruimte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(KT)</a:t>
            </a:r>
          </a:p>
          <a:p>
            <a:pPr marL="342900" indent="-342900" algn="l" eaLnBrk="1" hangingPunct="1">
              <a:spcAft>
                <a:spcPts val="600"/>
              </a:spcAft>
            </a:pPr>
            <a:endParaRPr lang="en-US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Aanleveren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restafval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op mini-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milieustraat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Verloedering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Kazerne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+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braakliggende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terreinen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tegengaan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Onderhoud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bestrating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/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aanleg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trottoir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Oud-Velp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218" name="Picture 2" descr="C:\Users\Toshiba\Documents\01. HANS\dorpsraad velp\idop\foto's Idop\prenkp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3657648" cy="2448272"/>
          </a:xfrm>
          <a:prstGeom prst="rect">
            <a:avLst/>
          </a:prstGeom>
          <a:noFill/>
        </p:spPr>
      </p:pic>
      <p:pic>
        <p:nvPicPr>
          <p:cNvPr id="31745" name="Picture 1" descr="C:\Users\Toshiba\Documents\01. HANS\dorpsraad velp\idop\foto's Idop\DSC_0135_bushal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3703414" cy="2478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98477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relatie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burger-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dorpsraad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-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overheid</a:t>
            </a:r>
            <a:endParaRPr lang="en-US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Slechte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trage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afhandeling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vergunningen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meldingen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Veel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wisseling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contactambtenaar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betrokkenheid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/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kennisoverdracht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Meer info/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betrokkenheid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m.b.t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.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ontwikkelingen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het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Afbeelding 6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8" name="Picture 2" descr="C:\Users\Toshiba\Documents\01. HANS\dorpsraad velp\idop\gem.huis grave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212976"/>
            <a:ext cx="4464496" cy="3329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76328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b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relatie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burger-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dorpsraad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-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overheid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(KT)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en-US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Duidelijkheid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over (on)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mogelijkheden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reactietermijn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Afstemming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evenementen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bij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vergunningverlening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Afspraken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nakomen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adequaat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reageren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Meer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informatie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(via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nieuwsbladen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 website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dorpsraad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bijeenkomsten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 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Samen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oppakken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actiepunten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iDop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Bespreken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voortgang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dorpsraad-gemeente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Jaarlijkse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terugkoppeling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door college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inwoners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7" name="Afbeelding 6" descr="Dorpsraad Velp - 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085184"/>
            <a:ext cx="62646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10.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recreatie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toerisme</a:t>
            </a:r>
            <a:endParaRPr lang="en-US" sz="2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/>
            <a:endParaRPr lang="nl-NL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Terrein Brabants Landschap verloedert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Natuur en culturele waarden onvoldoende benut 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Visvijver mag niet meer worden gebruikt 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nl-NL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0" name="Picture 2" descr="C:\Users\Toshiba\Documents\01. HANS\dorpsraad velp\idop\foto's Idop\foto's trefpunt voor idop\omgeving trefpun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4184981" cy="3138736"/>
          </a:xfrm>
          <a:prstGeom prst="rect">
            <a:avLst/>
          </a:prstGeom>
          <a:noFill/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78488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10.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(1)</a:t>
            </a:r>
            <a:b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recreatie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toerisme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(KT/MT)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27584" y="191683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Oprichten werkgroep “natuur en recreatie”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Opzetten cultuurroute met infoborden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 voor behoud cultureel erfgoed</a:t>
            </a:r>
          </a:p>
        </p:txBody>
      </p:sp>
      <p:pic>
        <p:nvPicPr>
          <p:cNvPr id="10" name="Afbeelding 9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1" name="Afbeelding 10" descr="http://www.dorpsraadvelp.com/wp-content/uploads/2012/05/bord-velp-richting-nonnenkloost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72728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78488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10.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(2)</a:t>
            </a:r>
            <a:b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recreatie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toerisme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(KT/MT)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27584" y="1916832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(Her)inrichten natuurgebied als wandelgebied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Gebruik visvijver toestaan voor vissen/schaatsen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Onderhoud visvijver/natuur d.m.v. sociale programma’s</a:t>
            </a: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Afbeelding 9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2" name="Picture 2" descr="C:\Users\Toshiba\Documents\01. HANS\dorpsraad velp\idop\foto's Idop\DSC_0044_visvij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718477"/>
            <a:ext cx="4392487" cy="2940142"/>
          </a:xfrm>
          <a:prstGeom prst="rect">
            <a:avLst/>
          </a:prstGeom>
          <a:noFill/>
        </p:spPr>
      </p:pic>
      <p:pic>
        <p:nvPicPr>
          <p:cNvPr id="13" name="Picture 3" descr="C:\Users\Toshiba\Documents\01. HANS\dorpsraad velp\idop\foto's Idop\image8_wandelrout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96536" y="1412776"/>
            <a:ext cx="1390810" cy="1221348"/>
          </a:xfrm>
          <a:prstGeom prst="rect">
            <a:avLst/>
          </a:prstGeom>
          <a:noFill/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27075" y="4762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026" name="Picture 2" descr="C:\Users\Toshiba\Documents\01. HANS\dorpsraad velp\idop\foto's Idop\schaatsenvisvijv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7" y="3717032"/>
            <a:ext cx="440001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78488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10. </a:t>
            </a:r>
            <a:r>
              <a:rPr lang="en-US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(3)</a:t>
            </a:r>
            <a:b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Versterken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recreatie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en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toerisme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(KT/MT)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27584" y="191683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(Her)inrichten natuurgebied als wandelgebied</a:t>
            </a:r>
          </a:p>
          <a:p>
            <a:pPr marL="342900" indent="-342900" algn="l" eaLnBrk="1" hangingPunct="1">
              <a:buFontTx/>
              <a:buChar char="-"/>
            </a:pPr>
            <a:r>
              <a:rPr lang="nl-N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Doortrekken wandelroute Paterswiel</a:t>
            </a:r>
          </a:p>
          <a:p>
            <a:pPr marL="342900" indent="-342900" algn="l" eaLnBrk="1" hangingPunct="1">
              <a:buFontTx/>
              <a:buChar char="-"/>
            </a:pPr>
            <a:endParaRPr lang="nl-NL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Afbeelding 9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3" name="Picture 3" descr="C:\Users\Toshiba\Documents\01. HANS\dorpsraad velp\idop\foto's Idop\image8_wandelrout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212976"/>
            <a:ext cx="1390810" cy="1221348"/>
          </a:xfrm>
          <a:prstGeom prst="rect">
            <a:avLst/>
          </a:prstGeom>
          <a:noFill/>
        </p:spPr>
      </p:pic>
      <p:pic>
        <p:nvPicPr>
          <p:cNvPr id="11" name="Afbeelding 10" descr="http://www.dorpsraadvelp.com/wp-content/uploads/2012/05/lootsteeg-poel-nabij-dijk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12976"/>
            <a:ext cx="69127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55576" y="332656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11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Knelpunt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 “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verplaatsen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sportpark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”</a:t>
            </a: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266" name="Picture 2" descr="C:\Users\Toshiba\Pictures\2010 05 voetbal(kampioen ) en Durbuy\DSC_0062_scv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300" y="1556792"/>
            <a:ext cx="4584700" cy="3048000"/>
          </a:xfrm>
          <a:prstGeom prst="rect">
            <a:avLst/>
          </a:prstGeom>
          <a:noFill/>
        </p:spPr>
      </p:pic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251520" y="1556792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Bereikbaarheid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Onveilige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oversteek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(N324)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naar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Voorkeur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nabijheid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van kern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520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11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Actiepunt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verplaatsen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rebuchet MS" pitchFamily="34" charset="0"/>
              </a:rPr>
              <a:t>sportpark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”</a:t>
            </a:r>
          </a:p>
          <a:p>
            <a:pPr marL="342900" indent="-342900" algn="l" eaLnBrk="1" hangingPunct="1">
              <a:spcAft>
                <a:spcPts val="600"/>
              </a:spcAft>
            </a:pPr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23528" y="162880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Veilige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route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naar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: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aanpak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oversteek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N324 +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verlichting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(KT)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Peilen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draagvlak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gezamenlijk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SCV ‘58 en GVV ’57 (MT)</a:t>
            </a:r>
          </a:p>
          <a:p>
            <a:pPr marL="342900" indent="-342900" algn="l" eaLnBrk="1" hangingPunct="1">
              <a:buFontTx/>
              <a:buChar char="-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Onderzoek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mogelijkheden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realisatie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sportpark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tussen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Oud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- en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Nieuw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Velp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(“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verbinden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kernen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”) (MT)</a:t>
            </a: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buFontTx/>
              <a:buChar char="-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Afbeelding 9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1" name="Afbeelding 10" descr="C:\Users\Toshiba\Pictures\2010 05 voetbal(kampioen ) en Durbuy\DSC_0082_scv2.jpg"/>
          <p:cNvPicPr/>
          <p:nvPr/>
        </p:nvPicPr>
        <p:blipFill>
          <a:blip r:embed="rId5" cstate="print"/>
          <a:srcRect t="9062" r="9418"/>
          <a:stretch>
            <a:fillRect/>
          </a:stretch>
        </p:blipFill>
        <p:spPr bwMode="auto">
          <a:xfrm>
            <a:off x="755576" y="3933056"/>
            <a:ext cx="4152900" cy="2771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9552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Hoe nu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verder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</a:p>
        </p:txBody>
      </p:sp>
      <p:pic>
        <p:nvPicPr>
          <p:cNvPr id="1026" name="Picture 2" descr="C:\Users\Toshiba\Documents\01. HANS\dorpsraad velp\idop\foto's Idop\handen uit de mouw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00807"/>
            <a:ext cx="6480720" cy="4937691"/>
          </a:xfrm>
          <a:prstGeom prst="rect">
            <a:avLst/>
          </a:prstGeom>
          <a:noFill/>
        </p:spPr>
      </p:pic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pic>
        <p:nvPicPr>
          <p:cNvPr id="1027" name="Picture 3" descr="C:\Users\Toshiba\Documents\01. HANS\dorpsraad velp\idop\foto's Idop\papieren tij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013176"/>
            <a:ext cx="1944216" cy="1620180"/>
          </a:xfrm>
          <a:prstGeom prst="rect">
            <a:avLst/>
          </a:prstGeom>
          <a:noFill/>
        </p:spPr>
      </p:pic>
      <p:cxnSp>
        <p:nvCxnSpPr>
          <p:cNvPr id="9" name="Rechte verbindingslijn 8"/>
          <p:cNvCxnSpPr/>
          <p:nvPr/>
        </p:nvCxnSpPr>
        <p:spPr bwMode="auto">
          <a:xfrm flipV="1">
            <a:off x="683568" y="5157192"/>
            <a:ext cx="1656184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Rechte verbindingslijn 10"/>
          <p:cNvCxnSpPr/>
          <p:nvPr/>
        </p:nvCxnSpPr>
        <p:spPr bwMode="auto">
          <a:xfrm>
            <a:off x="683568" y="5229200"/>
            <a:ext cx="1584176" cy="129614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ggrave_iDop_pp_03_volgpagina'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574675" y="260648"/>
            <a:ext cx="18367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574675" y="990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>
                <a:solidFill>
                  <a:schemeClr val="bg1"/>
                </a:solidFill>
                <a:latin typeface="Trebuchet MS" pitchFamily="34" charset="0"/>
              </a:rPr>
              <a:t>Wat</a:t>
            </a:r>
            <a:r>
              <a:rPr lang="en-US" sz="3000" b="1" dirty="0">
                <a:solidFill>
                  <a:schemeClr val="bg1"/>
                </a:solidFill>
                <a:latin typeface="Trebuchet MS" pitchFamily="34" charset="0"/>
              </a:rPr>
              <a:t> is </a:t>
            </a:r>
            <a:r>
              <a:rPr lang="en-US" sz="3000" b="1" dirty="0" err="1">
                <a:solidFill>
                  <a:schemeClr val="bg1"/>
                </a:solidFill>
                <a:latin typeface="Trebuchet MS" pitchFamily="34" charset="0"/>
              </a:rPr>
              <a:t>een</a:t>
            </a:r>
            <a:r>
              <a:rPr lang="en-US" sz="3000" b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iDOP</a:t>
            </a:r>
            <a:r>
              <a:rPr lang="en-US" sz="3000" b="1" dirty="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341313" y="1673225"/>
            <a:ext cx="621188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3500"/>
              </a:lnSpc>
            </a:pPr>
            <a:r>
              <a:rPr lang="en-US" sz="2500">
                <a:solidFill>
                  <a:schemeClr val="bg1"/>
                </a:solidFill>
                <a:latin typeface="Trebuchet MS" pitchFamily="34" charset="0"/>
              </a:rPr>
              <a:t> </a:t>
            </a:r>
            <a:endParaRPr lang="en-US" sz="2500">
              <a:latin typeface="Trebuchet MS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42938" y="1285875"/>
            <a:ext cx="3000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Een integraal </a:t>
            </a:r>
          </a:p>
          <a:p>
            <a:pPr algn="ctr">
              <a:defRPr/>
            </a:pP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plan </a:t>
            </a:r>
            <a:r>
              <a:rPr lang="nl-NL" sz="2500" b="1" u="sng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met</a:t>
            </a: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nl-NL" sz="2500" b="1" u="sng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voor</a:t>
            </a: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 en </a:t>
            </a:r>
            <a:r>
              <a:rPr lang="nl-NL" sz="2500" b="1" u="sng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door</a:t>
            </a: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nl-NL" sz="25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j-ea"/>
                <a:cs typeface="+mj-cs"/>
              </a:rPr>
              <a:t>de inwoners </a:t>
            </a:r>
          </a:p>
        </p:txBody>
      </p:sp>
      <p:pic>
        <p:nvPicPr>
          <p:cNvPr id="7" name="Afbeelding 6" descr="Gildedag_2004 (10)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39952" y="1217272"/>
            <a:ext cx="3500462" cy="28575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4" descr="Activiteitenruimt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39952" y="3789040"/>
            <a:ext cx="3514750" cy="25539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Wonen met verpleegzor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57157" y="3857628"/>
            <a:ext cx="3657625" cy="257176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783138" y="4432300"/>
            <a:ext cx="22145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Inwoners </a:t>
            </a:r>
            <a:r>
              <a:rPr lang="nl-NL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doen voorstellen voor acties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285875" y="4500563"/>
            <a:ext cx="18002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Inwoners </a:t>
            </a:r>
            <a:r>
              <a:rPr lang="nl-NL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denken na over de toekomst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854575" y="1931988"/>
            <a:ext cx="22145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Inwoners </a:t>
            </a:r>
            <a:r>
              <a:rPr lang="nl-NL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geven een oordeel over hun dorp</a:t>
            </a:r>
          </a:p>
        </p:txBody>
      </p:sp>
      <p:pic>
        <p:nvPicPr>
          <p:cNvPr id="14" name="Afbeelding 13" descr="Logo Dorpsraa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9552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Wat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verwacht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Velp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van de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gemeente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concrete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verbetermaatregelen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uitspraak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over rapport en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acties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standpunt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gemeente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folder (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naslagwerk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bewonersavond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+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actielijst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:</a:t>
            </a:r>
            <a:b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&gt;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welke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acties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(incl.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kosten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  <a:b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&gt;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beschikbare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middelen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&gt;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wie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kartrekker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is (+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betrokkenen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  <a:b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&gt;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kaders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(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ruimtelijk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en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financieel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)</a:t>
            </a: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coördinerend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ambtenaar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iDop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</a:p>
        </p:txBody>
      </p:sp>
      <p:pic>
        <p:nvPicPr>
          <p:cNvPr id="6" name="Afbeelding 5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323850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79512" y="1268760"/>
            <a:ext cx="72728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Wat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kan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gemeente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van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Velp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verwachten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Bijdrage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vanuit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klankbordgroep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verenigingen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en DRV in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werkgroepen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DRV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als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initiatiefnemer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/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toezichthouder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DRV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als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1-ste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aanspreekpunt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Afstemming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s.v.z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.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actiepunten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met DRV</a:t>
            </a: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Publicatie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voortgang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in media en via websites</a:t>
            </a: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Terugkoppeling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via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jaarlijkse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collegebezoeken</a:t>
            </a:r>
            <a:endParaRPr lang="en-US" sz="3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  <a:buFontTx/>
              <a:buChar char="-"/>
            </a:pPr>
            <a:endParaRPr lang="en-US" sz="3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>
              <a:lnSpc>
                <a:spcPts val="35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	</a:t>
            </a: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574675" y="323850"/>
            <a:ext cx="1981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74675" y="990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22050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accent5">
                  <a:lumMod val="25000"/>
                </a:schemeClr>
              </a:buClr>
              <a:defRPr/>
            </a:pPr>
            <a:endParaRPr lang="nl-NL" sz="4400" kern="0" dirty="0">
              <a:solidFill>
                <a:schemeClr val="accent5">
                  <a:lumMod val="25000"/>
                </a:schemeClr>
              </a:solidFill>
              <a:latin typeface="Trebuchet MS" pitchFamily="34" charset="0"/>
              <a:ea typeface="+mn-ea"/>
            </a:endParaRPr>
          </a:p>
          <a:p>
            <a:pPr marL="342900" indent="-342900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accent5">
                  <a:lumMod val="25000"/>
                </a:schemeClr>
              </a:buClr>
              <a:defRPr/>
            </a:pPr>
            <a:r>
              <a:rPr lang="nl-NL" sz="4400" kern="0" dirty="0" smtClean="0">
                <a:solidFill>
                  <a:schemeClr val="accent5">
                    <a:lumMod val="25000"/>
                  </a:schemeClr>
                </a:solidFill>
                <a:latin typeface="Trebuchet MS" pitchFamily="34" charset="0"/>
                <a:ea typeface="+mn-ea"/>
              </a:rPr>
              <a:t> </a:t>
            </a:r>
            <a:endParaRPr lang="nl-NL" sz="4400" kern="0" dirty="0">
              <a:solidFill>
                <a:schemeClr val="accent5">
                  <a:lumMod val="25000"/>
                </a:schemeClr>
              </a:solidFill>
              <a:latin typeface="Trebuchet MS" pitchFamily="34" charset="0"/>
              <a:ea typeface="+mn-ea"/>
            </a:endParaRPr>
          </a:p>
          <a:p>
            <a:pPr marL="342900" indent="-342900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accent5">
                  <a:lumMod val="25000"/>
                </a:schemeClr>
              </a:buClr>
              <a:defRPr/>
            </a:pPr>
            <a:endParaRPr lang="nl-NL" sz="4400" kern="0" dirty="0">
              <a:solidFill>
                <a:schemeClr val="accent5">
                  <a:lumMod val="25000"/>
                </a:schemeClr>
              </a:solidFill>
              <a:latin typeface="Trebuchet MS" pitchFamily="34" charset="0"/>
              <a:ea typeface="+mn-ea"/>
            </a:endParaRPr>
          </a:p>
        </p:txBody>
      </p:sp>
      <p:pic>
        <p:nvPicPr>
          <p:cNvPr id="8" name="Afbeelding 7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64770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500" kern="0" dirty="0" smtClean="0">
                <a:solidFill>
                  <a:schemeClr val="bg1"/>
                </a:solidFill>
                <a:latin typeface="Trebuchet MS" pitchFamily="34" charset="0"/>
                <a:ea typeface="+mn-ea"/>
              </a:rPr>
              <a:t>met dank </a:t>
            </a:r>
            <a:r>
              <a:rPr kumimoji="0" lang="en-US" sz="3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aan</a:t>
            </a:r>
            <a:r>
              <a:rPr kumimoji="0" lang="en-US" sz="35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:</a:t>
            </a:r>
            <a:r>
              <a:rPr kumimoji="0" lang="en-US" sz="35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/>
            </a:r>
            <a:br>
              <a:rPr kumimoji="0" lang="en-US" sz="35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</a:br>
            <a:endParaRPr kumimoji="0" lang="en-US" sz="35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-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Leden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Stuurgroep</a:t>
            </a:r>
            <a:endParaRPr lang="en-US" sz="2800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-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Leden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Klankbordgroep</a:t>
            </a:r>
            <a:endParaRPr lang="en-US" sz="2800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-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Bezoekers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bewonersavonden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Gemeente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Grave: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b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</a:b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&gt;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wethouder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Daandels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  &gt; </a:t>
            </a:r>
            <a:r>
              <a:rPr kumimoji="0" lang="en-US" sz="2800" i="0" u="none" strike="noStrike" kern="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ambtelijke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ondersteuning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PON:</a:t>
            </a:r>
            <a:b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</a:b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&gt;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Jolanda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Luijten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/>
            </a:r>
            <a:b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</a:b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&gt; </a:t>
            </a:r>
            <a:r>
              <a:rPr lang="en-US" sz="2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Henriëtte</a:t>
            </a:r>
            <a:r>
              <a:rPr lang="en-US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ea typeface="+mn-ea"/>
              </a:rPr>
              <a:t> Maas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ggrave_iDop_pp_02_ope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2780928"/>
            <a:ext cx="7056784" cy="3240360"/>
          </a:xfrm>
          <a:noFill/>
        </p:spPr>
        <p:txBody>
          <a:bodyPr lIns="0" tIns="0" rIns="0" bIns="0"/>
          <a:lstStyle/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r>
              <a:rPr lang="en-US" sz="3500" b="1" dirty="0" smtClean="0">
                <a:solidFill>
                  <a:schemeClr val="bg1"/>
                </a:solidFill>
                <a:latin typeface="Trebuchet MS" pitchFamily="34" charset="0"/>
              </a:rPr>
              <a:t>Dank </a:t>
            </a:r>
            <a:r>
              <a:rPr lang="en-US" sz="3500" b="1" dirty="0" err="1" smtClean="0">
                <a:solidFill>
                  <a:schemeClr val="bg1"/>
                </a:solidFill>
                <a:latin typeface="Trebuchet MS" pitchFamily="34" charset="0"/>
              </a:rPr>
              <a:t>voor</a:t>
            </a:r>
            <a:r>
              <a:rPr lang="en-US" sz="35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rebuchet MS" pitchFamily="34" charset="0"/>
              </a:rPr>
              <a:t>uw</a:t>
            </a:r>
            <a:r>
              <a:rPr lang="en-US" sz="35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rebuchet MS" pitchFamily="34" charset="0"/>
              </a:rPr>
              <a:t>aandacht</a:t>
            </a:r>
            <a:r>
              <a:rPr lang="en-US" sz="3500" b="1" dirty="0" smtClean="0">
                <a:solidFill>
                  <a:schemeClr val="bg1"/>
                </a:solidFill>
                <a:latin typeface="Trebuchet MS" pitchFamily="34" charset="0"/>
              </a:rPr>
              <a:t>!</a:t>
            </a: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Op de </a:t>
            </a:r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hoogte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blijven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? </a:t>
            </a:r>
            <a:b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Bezoek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rebuchet MS" pitchFamily="34" charset="0"/>
                <a:hlinkClick r:id="rId4"/>
              </a:rPr>
              <a:t>www.dorpsraadvelp.com</a:t>
            </a:r>
            <a:endParaRPr lang="en-US" sz="3500" b="1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of         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hlinkClick r:id="rId5"/>
              </a:rPr>
              <a:t>www.grave.nl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of mail 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  <a:hlinkClick r:id="rId6"/>
              </a:rPr>
              <a:t>dorpsraadvelp@live.nl</a:t>
            </a: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</a:t>
            </a: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3500"/>
              </a:lnSpc>
              <a:spcBef>
                <a:spcPct val="0"/>
              </a:spcBef>
            </a:pPr>
            <a:endParaRPr lang="en-US" sz="35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Afbeelding 3" descr="Logo Dorpsraa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74675" y="260648"/>
            <a:ext cx="1981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574675" y="990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>
                <a:solidFill>
                  <a:schemeClr val="bg1"/>
                </a:solidFill>
                <a:latin typeface="Trebuchet MS" pitchFamily="34" charset="0"/>
              </a:rPr>
              <a:t>Titel van de dia</a:t>
            </a:r>
          </a:p>
        </p:txBody>
      </p:sp>
      <p:sp>
        <p:nvSpPr>
          <p:cNvPr id="6149" name="Afgeronde rechthoek 4"/>
          <p:cNvSpPr>
            <a:spLocks noChangeArrowheads="1"/>
          </p:cNvSpPr>
          <p:nvPr/>
        </p:nvSpPr>
        <p:spPr bwMode="auto">
          <a:xfrm>
            <a:off x="179388" y="908050"/>
            <a:ext cx="5760764" cy="844550"/>
          </a:xfrm>
          <a:prstGeom prst="roundRect">
            <a:avLst>
              <a:gd name="adj" fmla="val 0"/>
            </a:avLst>
          </a:prstGeom>
          <a:solidFill>
            <a:srgbClr val="00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nl-NL" sz="2200" dirty="0">
                <a:solidFill>
                  <a:schemeClr val="bg1"/>
                </a:solidFill>
                <a:latin typeface="Trebuchet MS" pitchFamily="34" charset="0"/>
              </a:rPr>
              <a:t>Voorbereiding in stuurgroep en klankbordgroepen - </a:t>
            </a:r>
            <a:r>
              <a:rPr lang="nl-NL" sz="2200" dirty="0" smtClean="0">
                <a:solidFill>
                  <a:schemeClr val="bg1"/>
                </a:solidFill>
                <a:latin typeface="Trebuchet MS" pitchFamily="34" charset="0"/>
              </a:rPr>
              <a:t>oktober </a:t>
            </a:r>
            <a:r>
              <a:rPr lang="nl-NL" sz="2200" dirty="0">
                <a:solidFill>
                  <a:schemeClr val="bg1"/>
                </a:solidFill>
                <a:latin typeface="Trebuchet MS" pitchFamily="34" charset="0"/>
              </a:rPr>
              <a:t>2011</a:t>
            </a:r>
          </a:p>
        </p:txBody>
      </p:sp>
      <p:sp>
        <p:nvSpPr>
          <p:cNvPr id="6150" name="Afgeronde rechthoek 6"/>
          <p:cNvSpPr>
            <a:spLocks noChangeArrowheads="1"/>
          </p:cNvSpPr>
          <p:nvPr/>
        </p:nvSpPr>
        <p:spPr bwMode="auto">
          <a:xfrm>
            <a:off x="179388" y="3284538"/>
            <a:ext cx="5760764" cy="5445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l"/>
            <a:endParaRPr lang="nl-NL" baseline="30000" dirty="0"/>
          </a:p>
          <a:p>
            <a:pPr algn="l"/>
            <a:r>
              <a:rPr lang="nl-NL" sz="3200" baseline="30000" dirty="0">
                <a:solidFill>
                  <a:schemeClr val="bg1"/>
                </a:solidFill>
                <a:latin typeface="Trebuchet MS" pitchFamily="34" charset="0"/>
              </a:rPr>
              <a:t>2e  </a:t>
            </a:r>
            <a:r>
              <a:rPr lang="nl-NL" sz="3200" baseline="30000" dirty="0" smtClean="0">
                <a:solidFill>
                  <a:schemeClr val="bg1"/>
                </a:solidFill>
                <a:latin typeface="Trebuchet MS" pitchFamily="34" charset="0"/>
              </a:rPr>
              <a:t>discussiebijeenkomst: 25 januari </a:t>
            </a:r>
            <a:r>
              <a:rPr lang="nl-NL" sz="3200" baseline="30000" dirty="0">
                <a:solidFill>
                  <a:schemeClr val="bg1"/>
                </a:solidFill>
                <a:latin typeface="Trebuchet MS" pitchFamily="34" charset="0"/>
              </a:rPr>
              <a:t>2012</a:t>
            </a:r>
          </a:p>
        </p:txBody>
      </p:sp>
      <p:sp>
        <p:nvSpPr>
          <p:cNvPr id="6151" name="Afgeronde rechthoek 7"/>
          <p:cNvSpPr>
            <a:spLocks noChangeArrowheads="1"/>
          </p:cNvSpPr>
          <p:nvPr/>
        </p:nvSpPr>
        <p:spPr bwMode="auto">
          <a:xfrm>
            <a:off x="2771801" y="3962400"/>
            <a:ext cx="4778350" cy="465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nl-NL" sz="2000" dirty="0">
                <a:solidFill>
                  <a:schemeClr val="bg1"/>
                </a:solidFill>
                <a:latin typeface="Trebuchet MS" pitchFamily="34" charset="0"/>
              </a:rPr>
              <a:t>Eindrapportage </a:t>
            </a:r>
            <a:r>
              <a:rPr lang="nl-NL" sz="2000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nl-NL" sz="2000" dirty="0">
                <a:solidFill>
                  <a:schemeClr val="bg1"/>
                </a:solidFill>
                <a:latin typeface="Trebuchet MS" pitchFamily="34" charset="0"/>
              </a:rPr>
              <a:t>maart 2012</a:t>
            </a:r>
          </a:p>
        </p:txBody>
      </p:sp>
      <p:sp>
        <p:nvSpPr>
          <p:cNvPr id="6152" name="Afgeronde rechthoek 10"/>
          <p:cNvSpPr>
            <a:spLocks noChangeArrowheads="1"/>
          </p:cNvSpPr>
          <p:nvPr/>
        </p:nvSpPr>
        <p:spPr bwMode="auto">
          <a:xfrm>
            <a:off x="2771800" y="5197475"/>
            <a:ext cx="4792638" cy="465138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nl-NL" sz="2000" dirty="0" smtClean="0">
                <a:solidFill>
                  <a:schemeClr val="bg1"/>
                </a:solidFill>
                <a:latin typeface="Trebuchet MS" pitchFamily="34" charset="0"/>
              </a:rPr>
              <a:t>Vaststelling gemeenteraad: juni 2012</a:t>
            </a:r>
            <a:endParaRPr lang="nl-NL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53" name="Afgeronde rechthoek 18"/>
          <p:cNvSpPr>
            <a:spLocks noChangeArrowheads="1"/>
          </p:cNvSpPr>
          <p:nvPr/>
        </p:nvSpPr>
        <p:spPr bwMode="auto">
          <a:xfrm>
            <a:off x="2771800" y="4581525"/>
            <a:ext cx="4786288" cy="4651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nl-NL" sz="2000" dirty="0">
                <a:solidFill>
                  <a:schemeClr val="bg1"/>
                </a:solidFill>
                <a:latin typeface="Trebuchet MS" pitchFamily="34" charset="0"/>
              </a:rPr>
              <a:t>Presentatie</a:t>
            </a:r>
            <a:r>
              <a:rPr lang="nl-NL" sz="2000" dirty="0">
                <a:latin typeface="Trebuchet MS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Trebuchet MS" pitchFamily="34" charset="0"/>
              </a:rPr>
              <a:t>gemeenteraad: 31 mei 2012 </a:t>
            </a:r>
            <a:endParaRPr lang="nl-NL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154" name="Afgeronde rechthoek 70"/>
          <p:cNvSpPr>
            <a:spLocks noChangeArrowheads="1"/>
          </p:cNvSpPr>
          <p:nvPr/>
        </p:nvSpPr>
        <p:spPr bwMode="auto">
          <a:xfrm>
            <a:off x="179388" y="5805488"/>
            <a:ext cx="5760764" cy="465137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Trebuchet MS" pitchFamily="34" charset="0"/>
              </a:rPr>
              <a:t>Start </a:t>
            </a:r>
            <a:r>
              <a:rPr lang="nl-NL" dirty="0" smtClean="0">
                <a:solidFill>
                  <a:schemeClr val="bg1"/>
                </a:solidFill>
                <a:latin typeface="Trebuchet MS" pitchFamily="34" charset="0"/>
              </a:rPr>
              <a:t>uitvoering: </a:t>
            </a:r>
            <a:r>
              <a:rPr lang="nl-NL" dirty="0">
                <a:solidFill>
                  <a:schemeClr val="bg1"/>
                </a:solidFill>
                <a:latin typeface="Trebuchet MS" pitchFamily="34" charset="0"/>
              </a:rPr>
              <a:t>vanaf juni 2012 </a:t>
            </a:r>
          </a:p>
        </p:txBody>
      </p:sp>
      <p:sp>
        <p:nvSpPr>
          <p:cNvPr id="6155" name="Afgeronde rechthoek 6"/>
          <p:cNvSpPr>
            <a:spLocks noChangeArrowheads="1"/>
          </p:cNvSpPr>
          <p:nvPr/>
        </p:nvSpPr>
        <p:spPr bwMode="auto">
          <a:xfrm>
            <a:off x="3203575" y="1844675"/>
            <a:ext cx="4427538" cy="693738"/>
          </a:xfrm>
          <a:prstGeom prst="roundRect">
            <a:avLst>
              <a:gd name="adj" fmla="val 9657"/>
            </a:avLst>
          </a:prstGeom>
          <a:solidFill>
            <a:srgbClr val="FF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nl-NL" baseline="30000" dirty="0"/>
          </a:p>
          <a:p>
            <a:r>
              <a:rPr lang="nl-NL" sz="3000" baseline="30000" dirty="0">
                <a:solidFill>
                  <a:schemeClr val="bg1"/>
                </a:solidFill>
                <a:latin typeface="Trebuchet MS" pitchFamily="34" charset="0"/>
              </a:rPr>
              <a:t>Verzamelen </a:t>
            </a:r>
            <a:r>
              <a:rPr lang="nl-NL" sz="3000" baseline="30000" dirty="0" smtClean="0">
                <a:solidFill>
                  <a:schemeClr val="bg1"/>
                </a:solidFill>
                <a:latin typeface="Trebuchet MS" pitchFamily="34" charset="0"/>
              </a:rPr>
              <a:t>feiten &amp; ontwikkelingen</a:t>
            </a:r>
            <a:endParaRPr lang="nl-NL" sz="3000" baseline="30000" dirty="0">
              <a:solidFill>
                <a:schemeClr val="bg1"/>
              </a:solidFill>
              <a:latin typeface="Trebuchet MS" pitchFamily="34" charset="0"/>
            </a:endParaRPr>
          </a:p>
          <a:p>
            <a:r>
              <a:rPr lang="nl-NL" sz="3000" baseline="30000" dirty="0">
                <a:solidFill>
                  <a:schemeClr val="bg1"/>
                </a:solidFill>
                <a:latin typeface="Trebuchet MS" pitchFamily="34" charset="0"/>
              </a:rPr>
              <a:t>augustus – oktober 2011</a:t>
            </a:r>
          </a:p>
        </p:txBody>
      </p:sp>
      <p:sp>
        <p:nvSpPr>
          <p:cNvPr id="6156" name="Afgeronde rechthoek 6"/>
          <p:cNvSpPr>
            <a:spLocks noChangeArrowheads="1"/>
          </p:cNvSpPr>
          <p:nvPr/>
        </p:nvSpPr>
        <p:spPr bwMode="auto">
          <a:xfrm>
            <a:off x="179388" y="2628900"/>
            <a:ext cx="5760764" cy="544513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nl-NL" baseline="30000" dirty="0"/>
          </a:p>
          <a:p>
            <a:pPr algn="l"/>
            <a:r>
              <a:rPr lang="nl-NL" sz="3200" baseline="30000" dirty="0">
                <a:solidFill>
                  <a:schemeClr val="bg1"/>
                </a:solidFill>
                <a:latin typeface="Trebuchet MS" pitchFamily="34" charset="0"/>
              </a:rPr>
              <a:t>1e  </a:t>
            </a:r>
            <a:r>
              <a:rPr lang="nl-NL" sz="3200" baseline="30000" dirty="0" smtClean="0">
                <a:solidFill>
                  <a:schemeClr val="bg1"/>
                </a:solidFill>
                <a:latin typeface="Trebuchet MS" pitchFamily="34" charset="0"/>
              </a:rPr>
              <a:t>discussiebijeenkomst: 23 november </a:t>
            </a:r>
            <a:r>
              <a:rPr lang="nl-NL" sz="3200" baseline="30000" dirty="0">
                <a:solidFill>
                  <a:schemeClr val="bg1"/>
                </a:solidFill>
                <a:latin typeface="Trebuchet MS" pitchFamily="34" charset="0"/>
              </a:rPr>
              <a:t>2011</a:t>
            </a:r>
          </a:p>
        </p:txBody>
      </p:sp>
      <p:sp>
        <p:nvSpPr>
          <p:cNvPr id="15" name="Afgeronde rechthoek 6"/>
          <p:cNvSpPr>
            <a:spLocks noChangeArrowheads="1"/>
          </p:cNvSpPr>
          <p:nvPr/>
        </p:nvSpPr>
        <p:spPr bwMode="auto">
          <a:xfrm rot="5400000">
            <a:off x="5823744" y="3528219"/>
            <a:ext cx="4921250" cy="6397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nl-NL" baseline="30000" dirty="0">
                <a:latin typeface="Arial" charset="0"/>
              </a:rPr>
              <a:t>Afstemming  met structuurvisie</a:t>
            </a:r>
            <a:endParaRPr lang="nl-NL" baseline="30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5536" y="4005064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257300" lvl="2" indent="-342900" algn="l" eaLnBrk="1" hangingPunct="1">
              <a:lnSpc>
                <a:spcPts val="3500"/>
              </a:lnSpc>
            </a:pP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" name="Afbeelding 11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9552" y="1556792"/>
            <a:ext cx="797560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Resultaten eerder gehouden bijeenkomsten door DRV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met inwoners, (buurt)verenigingen, organisaties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en Dichterbij zijn in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iDOP</a:t>
            </a: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verwerkt!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Representativiteit resultaten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Subjectieve en objectieve gegevens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Ø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Oplossingsrichtingen -&gt; actiepunten 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    -&gt; aanvullend onderzoek/analyse -&gt; oplossing</a:t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/>
            </a:r>
            <a:b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</a:b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nl-NL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4675" y="990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vooraf</a:t>
            </a:r>
            <a:endParaRPr lang="en-US" sz="3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9552" y="836712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169988" lvl="2" indent="-342900" algn="l" eaLnBrk="1" hangingPunct="1">
              <a:lnSpc>
                <a:spcPts val="35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1e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discussiebijeenkomst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: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" name="Afbeelding 5" descr="Gildedag_2004 (10)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75656" y="1124744"/>
            <a:ext cx="3500462" cy="28575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4" descr="Activiteitenruimt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47664" y="4304091"/>
            <a:ext cx="3514750" cy="255390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051720" y="1628800"/>
            <a:ext cx="2286571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Inventarisatie</a:t>
            </a:r>
          </a:p>
          <a:p>
            <a:pPr algn="ctr">
              <a:spcBef>
                <a:spcPct val="50000"/>
              </a:spcBef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Knelpunten, wensen &amp; behoeften</a:t>
            </a:r>
            <a:endParaRPr lang="nl-NL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195736" y="4797152"/>
            <a:ext cx="22145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Bespreken voorstellen voor acties &amp; </a:t>
            </a:r>
            <a:r>
              <a:rPr lang="nl-NL" sz="2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prioritering</a:t>
            </a:r>
            <a:endParaRPr lang="nl-NL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5536" y="4005064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257300" lvl="2" indent="-342900" algn="l" eaLnBrk="1" hangingPunct="1">
              <a:lnSpc>
                <a:spcPts val="35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2e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discussiebijeenkomst</a:t>
            </a: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:</a:t>
            </a:r>
          </a:p>
          <a:p>
            <a:pPr marL="342900" indent="-342900" algn="l" eaLnBrk="1" hangingPunct="1">
              <a:lnSpc>
                <a:spcPts val="3500"/>
              </a:lnSpc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PIJL-OMLAAG 10"/>
          <p:cNvSpPr/>
          <p:nvPr/>
        </p:nvSpPr>
        <p:spPr bwMode="auto">
          <a:xfrm>
            <a:off x="2987824" y="3573016"/>
            <a:ext cx="288032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2" name="Afbeelding 11" descr="Logo Dorpsra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ggrave_iDop_pp_03_volg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4675" y="260648"/>
            <a:ext cx="20526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31 </a:t>
            </a:r>
            <a:r>
              <a:rPr lang="en-US" sz="1500" dirty="0" err="1" smtClean="0">
                <a:solidFill>
                  <a:schemeClr val="tx2"/>
                </a:solidFill>
                <a:latin typeface="Trebuchet MS" pitchFamily="34" charset="0"/>
              </a:rPr>
              <a:t>mei</a:t>
            </a:r>
            <a:r>
              <a:rPr lang="en-US" sz="1500" dirty="0" smtClean="0">
                <a:solidFill>
                  <a:schemeClr val="tx2"/>
                </a:solidFill>
                <a:latin typeface="Trebuchet MS" pitchFamily="34" charset="0"/>
              </a:rPr>
              <a:t> 2012</a:t>
            </a:r>
            <a:endParaRPr lang="en-US" sz="15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23528" y="836712"/>
            <a:ext cx="68407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l" eaLnBrk="1" hangingPunct="1">
              <a:lnSpc>
                <a:spcPts val="35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rebuchet MS" pitchFamily="34" charset="0"/>
              </a:rPr>
              <a:t>de </a:t>
            </a:r>
            <a:r>
              <a:rPr lang="en-US" sz="3000" b="1" dirty="0" err="1" smtClean="0">
                <a:solidFill>
                  <a:schemeClr val="bg1"/>
                </a:solidFill>
                <a:latin typeface="Trebuchet MS" pitchFamily="34" charset="0"/>
              </a:rPr>
              <a:t>Velpenaar</a:t>
            </a:r>
            <a:endParaRPr lang="en-US" sz="3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000"/>
              </a:lnSpc>
              <a:spcBef>
                <a:spcPts val="0"/>
              </a:spcBef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000"/>
              </a:lnSpc>
              <a:spcBef>
                <a:spcPts val="0"/>
              </a:spcBef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marL="342900" indent="-342900" algn="l" eaLnBrk="1" hangingPunct="1">
              <a:lnSpc>
                <a:spcPts val="3000"/>
              </a:lnSpc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Afbeelding 4" descr="Logo Dorpsra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02876"/>
            <a:ext cx="1368152" cy="136181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9024" y="1412776"/>
            <a:ext cx="87849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kleine, hechte, open gemeenschap, 2 kernen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bloeiend verenigingsleven (31) maar zorgen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trots op dorp / omgeving / kloosters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saamhorig / sociale betrokken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grote tolerantie t.a.v. “andere” mensen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positief over landelijk karakter (rust/ruimte)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positief over integratie natuur / bebouwing / voorzieningen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waardering voor natuur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 voor behoud kloosters in toekomst</a:t>
            </a:r>
          </a:p>
          <a:p>
            <a:pPr algn="l" eaLnBrk="1" hangingPunct="1">
              <a:lnSpc>
                <a:spcPts val="4000"/>
              </a:lnSpc>
              <a:buFont typeface="Wingdings" pitchFamily="2" charset="2"/>
              <a:buChar char="ü"/>
              <a:tabLst>
                <a:tab pos="290513" algn="l"/>
              </a:tabLst>
              <a:defRPr/>
            </a:pPr>
            <a:r>
              <a:rPr lang="nl-NL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zorg over afname aantal jeugdigen</a:t>
            </a:r>
            <a:endParaRPr lang="en-US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  <a:p>
            <a:pPr algn="l" eaLnBrk="1" hangingPunct="1">
              <a:lnSpc>
                <a:spcPts val="4000"/>
              </a:lnSpc>
              <a:tabLst>
                <a:tab pos="290513" algn="l"/>
              </a:tabLst>
              <a:defRPr/>
            </a:pP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Afbeelding 9"/>
          <p:cNvPicPr/>
          <p:nvPr/>
        </p:nvPicPr>
        <p:blipFill>
          <a:blip r:embed="rId5" cstate="print"/>
          <a:srcRect l="13757" t="44853" r="25397"/>
          <a:stretch>
            <a:fillRect/>
          </a:stretch>
        </p:blipFill>
        <p:spPr bwMode="auto">
          <a:xfrm>
            <a:off x="7164288" y="1916832"/>
            <a:ext cx="18002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ge presentati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1543</Words>
  <Application>Microsoft Office PowerPoint</Application>
  <PresentationFormat>Diavoorstelling (4:3)</PresentationFormat>
  <Paragraphs>504</Paragraphs>
  <Slides>53</Slides>
  <Notes>53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ＭＳ Ｐゴシック</vt:lpstr>
      <vt:lpstr>Arial</vt:lpstr>
      <vt:lpstr>Trebuchet MS</vt:lpstr>
      <vt:lpstr>Wingdings</vt:lpstr>
      <vt:lpstr>Lege 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Kaartje met knelpunten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Weijsters &amp; Kooij vormgevers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Karin Kooij</dc:creator>
  <cp:lastModifiedBy>Jurgen Verhallen</cp:lastModifiedBy>
  <cp:revision>322</cp:revision>
  <cp:lastPrinted>2012-01-26T16:16:49Z</cp:lastPrinted>
  <dcterms:created xsi:type="dcterms:W3CDTF">2011-03-28T11:03:27Z</dcterms:created>
  <dcterms:modified xsi:type="dcterms:W3CDTF">2017-05-02T09:53:40Z</dcterms:modified>
</cp:coreProperties>
</file>